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343" r:id="rId3"/>
    <p:sldId id="345" r:id="rId4"/>
    <p:sldId id="325" r:id="rId5"/>
    <p:sldId id="353" r:id="rId6"/>
    <p:sldId id="360" r:id="rId7"/>
    <p:sldId id="344" r:id="rId8"/>
    <p:sldId id="355" r:id="rId9"/>
    <p:sldId id="358" r:id="rId10"/>
    <p:sldId id="361" r:id="rId11"/>
    <p:sldId id="359" r:id="rId12"/>
    <p:sldId id="273" r:id="rId13"/>
  </p:sldIdLst>
  <p:sldSz cx="24384000" cy="13716000"/>
  <p:notesSz cx="7010400" cy="92964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000000"/>
          </p15:clr>
        </p15:guide>
        <p15:guide id="2" pos="763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F"/>
    <a:srgbClr val="D3EDF9"/>
    <a:srgbClr val="CEDBFE"/>
    <a:srgbClr val="D7DFF5"/>
    <a:srgbClr val="99CCFF"/>
    <a:srgbClr val="00A2FF"/>
    <a:srgbClr val="50A2FF"/>
    <a:srgbClr val="50A7F6"/>
    <a:srgbClr val="3399F5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>
        <p:guide orient="horz" pos="4365"/>
        <p:guide pos="763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27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146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75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208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575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17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96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58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9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tada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image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2"/>
          <p:cNvCxnSpPr/>
          <p:nvPr/>
        </p:nvCxnSpPr>
        <p:spPr>
          <a:xfrm>
            <a:off x="9098697" y="7894780"/>
            <a:ext cx="1" cy="218803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9399956" y="7934504"/>
            <a:ext cx="14722620" cy="551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0"/>
              <a:buFont typeface="Arial"/>
              <a:buNone/>
              <a:defRPr sz="120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955970" y="12466122"/>
            <a:ext cx="16949060" cy="94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marL="2743200" lvl="5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marL="3200400" lvl="6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marL="3657600" lvl="7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marL="4114800" lvl="8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lida Institucional">
  <p:cSld name="Salida Institucion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 descr="image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714"/>
            <a:ext cx="24384001" cy="1371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o gráficos">
  <p:cSld name="Texto o gráfic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955971" y="12466122"/>
            <a:ext cx="16949060" cy="94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6000"/>
              <a:buFont typeface="Arial"/>
              <a:buNone/>
              <a:defRPr sz="600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566" lvl="2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754" lvl="3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5943" lvl="4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132" lvl="5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320" lvl="6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509" lvl="7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697" lvl="8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22818091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223475" rIns="223475" bIns="2234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41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Template_PPT_Luque_20190124-1454_Interio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1714"/>
            <a:ext cx="24384001" cy="13712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61500" y="7845525"/>
            <a:ext cx="14722500" cy="24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0"/>
              <a:buFont typeface="Arial"/>
              <a:buNone/>
            </a:pPr>
            <a:r>
              <a:rPr lang="es-MX" sz="10000" dirty="0" err="1"/>
              <a:t>Ptracking</a:t>
            </a:r>
            <a:br>
              <a:rPr lang="es-MX" sz="10000" dirty="0"/>
            </a:br>
            <a:r>
              <a:rPr lang="es-MX" sz="10000" dirty="0"/>
              <a:t>Informe de avance</a:t>
            </a:r>
            <a:endParaRPr sz="10000" dirty="0"/>
          </a:p>
        </p:txBody>
      </p:sp>
      <p:sp>
        <p:nvSpPr>
          <p:cNvPr id="31" name="Google Shape;31;p7"/>
          <p:cNvSpPr/>
          <p:nvPr/>
        </p:nvSpPr>
        <p:spPr>
          <a:xfrm>
            <a:off x="18508775" y="9077175"/>
            <a:ext cx="2205000" cy="458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0;p8">
            <a:extLst>
              <a:ext uri="{FF2B5EF4-FFF2-40B4-BE49-F238E27FC236}">
                <a16:creationId xmlns:a16="http://schemas.microsoft.com/office/drawing/2014/main" id="{452CA388-082F-4604-8767-D48E45D8E9AB}"/>
              </a:ext>
            </a:extLst>
          </p:cNvPr>
          <p:cNvSpPr txBox="1"/>
          <p:nvPr/>
        </p:nvSpPr>
        <p:spPr>
          <a:xfrm>
            <a:off x="9661500" y="11540475"/>
            <a:ext cx="93552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>
              <a:solidFill>
                <a:srgbClr val="0030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s-MX" sz="5400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V1.0</a:t>
            </a:r>
          </a:p>
          <a:p>
            <a:r>
              <a:rPr lang="es-MX" sz="4000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octubre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DDA29-CC85-42DF-BBB7-4E27172E0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236" y="728974"/>
            <a:ext cx="10817413" cy="6129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1.8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3192"/>
            <a:ext cx="17693776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Consulta de evidencias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TUA, responsable de proceso y responsable de fase</a:t>
            </a:r>
          </a:p>
          <a:p>
            <a:pPr marL="574186" lvl="2" defTabSz="1079973">
              <a:buClr>
                <a:srgbClr val="003056"/>
              </a:buClr>
              <a:buSzPts val="3600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ES" sz="4800" b="1" dirty="0">
                <a:solidFill>
                  <a:srgbClr val="003056"/>
                </a:solidFill>
                <a:latin typeface="Helvetica Neue"/>
              </a:rPr>
              <a:t>Administración del catálogo de programas (captura de metadatos)</a:t>
            </a: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Programas (agregar campos, definidos en los criterios del inventario de Programas)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</a:endParaRP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Crear catálogo de Unidades Administrativas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</a:endParaRP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Reportes a detalle  (extracción archivo de datos CSV)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Generales (estadísticos)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58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Siguientes actividades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79483-AE4F-4E53-8B2E-E28790D46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194560"/>
            <a:ext cx="21746602" cy="74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C6D25D4-A5D9-4B04-9A7B-1E7EC549B952}"/>
              </a:ext>
            </a:extLst>
          </p:cNvPr>
          <p:cNvSpPr/>
          <p:nvPr/>
        </p:nvSpPr>
        <p:spPr>
          <a:xfrm>
            <a:off x="4736592" y="4937760"/>
            <a:ext cx="15764256" cy="358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11553" y="4424624"/>
            <a:ext cx="146304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 idx="4294967295"/>
          </p:nvPr>
        </p:nvSpPr>
        <p:spPr>
          <a:xfrm>
            <a:off x="3380756" y="-11731"/>
            <a:ext cx="18411300" cy="2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s-MX" sz="10000" b="1" dirty="0"/>
              <a:t>Índice</a:t>
            </a:r>
            <a:endParaRPr sz="10000" b="1"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294967295"/>
          </p:nvPr>
        </p:nvSpPr>
        <p:spPr>
          <a:xfrm>
            <a:off x="5267253" y="4911640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 algn="ctr">
              <a:spcBef>
                <a:spcPts val="1200"/>
              </a:spcBef>
              <a:buSzPts val="10000"/>
              <a:buNone/>
            </a:pPr>
            <a:r>
              <a:rPr lang="es-MX" sz="10000" b="1" dirty="0">
                <a:solidFill>
                  <a:srgbClr val="003056"/>
                </a:solidFill>
                <a:latin typeface="Arial"/>
                <a:cs typeface="Arial"/>
                <a:sym typeface="Arial"/>
              </a:rPr>
              <a:t>1</a:t>
            </a:r>
            <a:endParaRPr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294967295"/>
          </p:nvPr>
        </p:nvSpPr>
        <p:spPr>
          <a:xfrm>
            <a:off x="7316700" y="4454965"/>
            <a:ext cx="93747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0" lvl="1">
              <a:spcBef>
                <a:spcPts val="1200"/>
              </a:spcBef>
              <a:buSzPts val="5000"/>
              <a:buNone/>
            </a:pPr>
            <a:r>
              <a:rPr lang="es-MX" sz="5000" b="1" dirty="0"/>
              <a:t>Versión 1.2 Producción</a:t>
            </a:r>
          </a:p>
        </p:txBody>
      </p:sp>
      <p:pic>
        <p:nvPicPr>
          <p:cNvPr id="19" name="Imagen 14">
            <a:extLst>
              <a:ext uri="{FF2B5EF4-FFF2-40B4-BE49-F238E27FC236}">
                <a16:creationId xmlns:a16="http://schemas.microsoft.com/office/drawing/2014/main" id="{A6301CE0-4905-42B1-AF9A-D944F2FAD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90" t="-365" r="-240" b="365"/>
          <a:stretch/>
        </p:blipFill>
        <p:spPr>
          <a:xfrm>
            <a:off x="15179400" y="5329324"/>
            <a:ext cx="8545150" cy="6112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92E1E-18D7-48BA-AA4D-24D1ADA9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982" y="1831738"/>
            <a:ext cx="14172848" cy="1693319"/>
          </a:xfrm>
          <a:prstGeom prst="rect">
            <a:avLst/>
          </a:prstGeom>
        </p:spPr>
      </p:pic>
      <p:sp>
        <p:nvSpPr>
          <p:cNvPr id="20" name="Google Shape;36;p8">
            <a:extLst>
              <a:ext uri="{FF2B5EF4-FFF2-40B4-BE49-F238E27FC236}">
                <a16:creationId xmlns:a16="http://schemas.microsoft.com/office/drawing/2014/main" id="{AB46E3E9-3244-42E1-A631-6F0CD1F67F61}"/>
              </a:ext>
            </a:extLst>
          </p:cNvPr>
          <p:cNvSpPr/>
          <p:nvPr/>
        </p:nvSpPr>
        <p:spPr>
          <a:xfrm>
            <a:off x="11553" y="6903029"/>
            <a:ext cx="12801600" cy="2468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4;p8">
            <a:extLst>
              <a:ext uri="{FF2B5EF4-FFF2-40B4-BE49-F238E27FC236}">
                <a16:creationId xmlns:a16="http://schemas.microsoft.com/office/drawing/2014/main" id="{32511A2B-7BE2-4A9B-AA68-7F8106E507BC}"/>
              </a:ext>
            </a:extLst>
          </p:cNvPr>
          <p:cNvSpPr txBox="1">
            <a:spLocks/>
          </p:cNvSpPr>
          <p:nvPr/>
        </p:nvSpPr>
        <p:spPr>
          <a:xfrm>
            <a:off x="3332855" y="7371071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2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22" name="Google Shape;45;p8">
            <a:extLst>
              <a:ext uri="{FF2B5EF4-FFF2-40B4-BE49-F238E27FC236}">
                <a16:creationId xmlns:a16="http://schemas.microsoft.com/office/drawing/2014/main" id="{88E3CC10-310B-4B1D-B8A8-17A4450E9F5C}"/>
              </a:ext>
            </a:extLst>
          </p:cNvPr>
          <p:cNvSpPr txBox="1">
            <a:spLocks/>
          </p:cNvSpPr>
          <p:nvPr/>
        </p:nvSpPr>
        <p:spPr>
          <a:xfrm>
            <a:off x="5239180" y="6940490"/>
            <a:ext cx="72825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1.8 Desarrollo</a:t>
            </a:r>
            <a:endParaRPr lang="es-MX" sz="5000" b="1" dirty="0"/>
          </a:p>
        </p:txBody>
      </p:sp>
      <p:sp>
        <p:nvSpPr>
          <p:cNvPr id="13" name="Google Shape;47;p8">
            <a:extLst>
              <a:ext uri="{FF2B5EF4-FFF2-40B4-BE49-F238E27FC236}">
                <a16:creationId xmlns:a16="http://schemas.microsoft.com/office/drawing/2014/main" id="{A18AAE81-BF4E-4C83-96D8-44755A296B9E}"/>
              </a:ext>
            </a:extLst>
          </p:cNvPr>
          <p:cNvSpPr txBox="1"/>
          <p:nvPr/>
        </p:nvSpPr>
        <p:spPr>
          <a:xfrm>
            <a:off x="7217937" y="5557924"/>
            <a:ext cx="5692200" cy="77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Alcance a la fecha</a:t>
            </a:r>
          </a:p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Información relevante </a:t>
            </a:r>
          </a:p>
        </p:txBody>
      </p:sp>
      <p:sp>
        <p:nvSpPr>
          <p:cNvPr id="14" name="Google Shape;48;p8">
            <a:extLst>
              <a:ext uri="{FF2B5EF4-FFF2-40B4-BE49-F238E27FC236}">
                <a16:creationId xmlns:a16="http://schemas.microsoft.com/office/drawing/2014/main" id="{11C9FACC-17BA-494D-A106-D12F88B9163B}"/>
              </a:ext>
            </a:extLst>
          </p:cNvPr>
          <p:cNvSpPr txBox="1"/>
          <p:nvPr/>
        </p:nvSpPr>
        <p:spPr>
          <a:xfrm>
            <a:off x="5239180" y="7929330"/>
            <a:ext cx="7670957" cy="98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Alcance</a:t>
            </a:r>
          </a:p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Siguientes Actividades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2" grpId="0" build="p"/>
      <p:bldP spid="43" grpId="0" build="p"/>
      <p:bldP spid="20" grpId="0" animBg="1"/>
      <p:bldP spid="21" grpId="0" build="p"/>
      <p:bldP spid="22" grpId="0" build="p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 idx="4294967295"/>
          </p:nvPr>
        </p:nvSpPr>
        <p:spPr>
          <a:xfrm>
            <a:off x="3380756" y="-11731"/>
            <a:ext cx="18411300" cy="2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s-MX" sz="10000" b="1" dirty="0"/>
              <a:t>Índice</a:t>
            </a:r>
            <a:endParaRPr sz="100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3138C8-B23E-467C-8FA0-3CC59D75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82" y="1831738"/>
            <a:ext cx="14172848" cy="1693319"/>
          </a:xfrm>
          <a:prstGeom prst="rect">
            <a:avLst/>
          </a:prstGeom>
        </p:spPr>
      </p:pic>
      <p:pic>
        <p:nvPicPr>
          <p:cNvPr id="21" name="Imagen 1">
            <a:extLst>
              <a:ext uri="{FF2B5EF4-FFF2-40B4-BE49-F238E27FC236}">
                <a16:creationId xmlns:a16="http://schemas.microsoft.com/office/drawing/2014/main" id="{3A80BA92-FABF-4B07-8B95-9E8F9E1C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489" y="6966670"/>
            <a:ext cx="8032662" cy="4121771"/>
          </a:xfrm>
          <a:prstGeom prst="rect">
            <a:avLst/>
          </a:prstGeom>
        </p:spPr>
      </p:pic>
      <p:sp>
        <p:nvSpPr>
          <p:cNvPr id="29" name="Google Shape;37;p8">
            <a:extLst>
              <a:ext uri="{FF2B5EF4-FFF2-40B4-BE49-F238E27FC236}">
                <a16:creationId xmlns:a16="http://schemas.microsoft.com/office/drawing/2014/main" id="{9A63C9A8-52C1-4D0E-89A7-9800172A477C}"/>
              </a:ext>
            </a:extLst>
          </p:cNvPr>
          <p:cNvSpPr/>
          <p:nvPr/>
        </p:nvSpPr>
        <p:spPr>
          <a:xfrm>
            <a:off x="11553" y="4424624"/>
            <a:ext cx="146304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2;p8">
            <a:extLst>
              <a:ext uri="{FF2B5EF4-FFF2-40B4-BE49-F238E27FC236}">
                <a16:creationId xmlns:a16="http://schemas.microsoft.com/office/drawing/2014/main" id="{6ED68441-7D8A-4D9E-8682-1C487CF6DA00}"/>
              </a:ext>
            </a:extLst>
          </p:cNvPr>
          <p:cNvSpPr txBox="1">
            <a:spLocks/>
          </p:cNvSpPr>
          <p:nvPr/>
        </p:nvSpPr>
        <p:spPr>
          <a:xfrm>
            <a:off x="5267253" y="4911640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1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31" name="Google Shape;43;p8">
            <a:extLst>
              <a:ext uri="{FF2B5EF4-FFF2-40B4-BE49-F238E27FC236}">
                <a16:creationId xmlns:a16="http://schemas.microsoft.com/office/drawing/2014/main" id="{9FE20F17-9860-4194-96B9-9D91952CE2B4}"/>
              </a:ext>
            </a:extLst>
          </p:cNvPr>
          <p:cNvSpPr txBox="1">
            <a:spLocks/>
          </p:cNvSpPr>
          <p:nvPr/>
        </p:nvSpPr>
        <p:spPr>
          <a:xfrm>
            <a:off x="7316700" y="4454965"/>
            <a:ext cx="93747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1.2 Producción</a:t>
            </a:r>
            <a:endParaRPr lang="es-MX" sz="5000" b="1" dirty="0"/>
          </a:p>
        </p:txBody>
      </p:sp>
      <p:sp>
        <p:nvSpPr>
          <p:cNvPr id="32" name="Google Shape;47;p8">
            <a:extLst>
              <a:ext uri="{FF2B5EF4-FFF2-40B4-BE49-F238E27FC236}">
                <a16:creationId xmlns:a16="http://schemas.microsoft.com/office/drawing/2014/main" id="{7326CDED-9C4C-4DE5-AD49-8952FEFA2B19}"/>
              </a:ext>
            </a:extLst>
          </p:cNvPr>
          <p:cNvSpPr txBox="1"/>
          <p:nvPr/>
        </p:nvSpPr>
        <p:spPr>
          <a:xfrm>
            <a:off x="7217937" y="5557924"/>
            <a:ext cx="5692200" cy="77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Alcance a la fecha</a:t>
            </a:r>
          </a:p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Información relevante </a:t>
            </a:r>
          </a:p>
        </p:txBody>
      </p:sp>
      <p:sp>
        <p:nvSpPr>
          <p:cNvPr id="33" name="Google Shape;36;p8">
            <a:extLst>
              <a:ext uri="{FF2B5EF4-FFF2-40B4-BE49-F238E27FC236}">
                <a16:creationId xmlns:a16="http://schemas.microsoft.com/office/drawing/2014/main" id="{EBE616E1-8E94-48E3-A91D-6CA2B88078B9}"/>
              </a:ext>
            </a:extLst>
          </p:cNvPr>
          <p:cNvSpPr/>
          <p:nvPr/>
        </p:nvSpPr>
        <p:spPr>
          <a:xfrm>
            <a:off x="11553" y="6903029"/>
            <a:ext cx="12801600" cy="2468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4;p8">
            <a:extLst>
              <a:ext uri="{FF2B5EF4-FFF2-40B4-BE49-F238E27FC236}">
                <a16:creationId xmlns:a16="http://schemas.microsoft.com/office/drawing/2014/main" id="{BCD0092C-36BF-4BD7-AEA3-90C6EA241DE8}"/>
              </a:ext>
            </a:extLst>
          </p:cNvPr>
          <p:cNvSpPr txBox="1">
            <a:spLocks/>
          </p:cNvSpPr>
          <p:nvPr/>
        </p:nvSpPr>
        <p:spPr>
          <a:xfrm>
            <a:off x="3332855" y="7371071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2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35" name="Google Shape;45;p8">
            <a:extLst>
              <a:ext uri="{FF2B5EF4-FFF2-40B4-BE49-F238E27FC236}">
                <a16:creationId xmlns:a16="http://schemas.microsoft.com/office/drawing/2014/main" id="{9E5A599D-0A6E-481E-9EB3-30FC3DC6A0CD}"/>
              </a:ext>
            </a:extLst>
          </p:cNvPr>
          <p:cNvSpPr txBox="1">
            <a:spLocks/>
          </p:cNvSpPr>
          <p:nvPr/>
        </p:nvSpPr>
        <p:spPr>
          <a:xfrm>
            <a:off x="5239180" y="6940490"/>
            <a:ext cx="72825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 dirty="0"/>
              <a:t>Versión 1.8 Desarrollo</a:t>
            </a:r>
          </a:p>
        </p:txBody>
      </p:sp>
      <p:sp>
        <p:nvSpPr>
          <p:cNvPr id="14" name="Google Shape;48;p8">
            <a:extLst>
              <a:ext uri="{FF2B5EF4-FFF2-40B4-BE49-F238E27FC236}">
                <a16:creationId xmlns:a16="http://schemas.microsoft.com/office/drawing/2014/main" id="{1E1D4DD8-8830-4A4C-AC1A-756C2985E524}"/>
              </a:ext>
            </a:extLst>
          </p:cNvPr>
          <p:cNvSpPr txBox="1"/>
          <p:nvPr/>
        </p:nvSpPr>
        <p:spPr>
          <a:xfrm>
            <a:off x="5239180" y="7929330"/>
            <a:ext cx="7670957" cy="98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Alcance</a:t>
            </a:r>
          </a:p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Siguientes Actividades</a:t>
            </a:r>
            <a:endParaRPr lang="es-MX" dirty="0"/>
          </a:p>
        </p:txBody>
      </p:sp>
      <p:sp>
        <p:nvSpPr>
          <p:cNvPr id="19" name="Google Shape;146;p12">
            <a:extLst>
              <a:ext uri="{FF2B5EF4-FFF2-40B4-BE49-F238E27FC236}">
                <a16:creationId xmlns:a16="http://schemas.microsoft.com/office/drawing/2014/main" id="{D2E90F86-C792-47AA-9741-09FE892EA6CA}"/>
              </a:ext>
            </a:extLst>
          </p:cNvPr>
          <p:cNvSpPr/>
          <p:nvPr/>
        </p:nvSpPr>
        <p:spPr>
          <a:xfrm>
            <a:off x="0" y="6920380"/>
            <a:ext cx="12813152" cy="4963882"/>
          </a:xfrm>
          <a:prstGeom prst="rect">
            <a:avLst/>
          </a:prstGeom>
          <a:solidFill>
            <a:schemeClr val="lt1">
              <a:alpha val="8196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8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 animBg="1"/>
      <p:bldP spid="30" grpId="0" build="p"/>
      <p:bldP spid="31" grpId="0" build="p"/>
      <p:bldP spid="32" grpId="0"/>
      <p:bldP spid="33" grpId="0" animBg="1"/>
      <p:bldP spid="34" grpId="0" build="p"/>
      <p:bldP spid="35" grpId="0" build="p"/>
      <p:bldP spid="14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1.2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79999" y="2223192"/>
            <a:ext cx="15207751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indent="-457189">
              <a:buClr>
                <a:srgbClr val="003056"/>
              </a:buClr>
              <a:buSzPts val="3600"/>
              <a:buFont typeface="Helvetica Neue"/>
              <a:buChar char="●"/>
            </a:pPr>
            <a:r>
              <a:rPr lang="es-ES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Designaciones y registro de evidencias (</a:t>
            </a:r>
            <a:r>
              <a:rPr lang="es-ES" sz="4800" b="1" dirty="0" err="1">
                <a:solidFill>
                  <a:srgbClr val="003056"/>
                </a:solidFill>
                <a:latin typeface="Helvetica Neue"/>
                <a:sym typeface="Helvetica Neue"/>
              </a:rPr>
              <a:t>UAs</a:t>
            </a:r>
            <a:r>
              <a:rPr lang="es-ES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 productoras de información)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Control de accesos (Cuenta en el directorio activo del INEGI)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Designación de Responsables de Proceso y de Fase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Notificaciones vía email a responsables designados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Instanciar Ciclos de Programas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Carga de Evidencias Fases 1 a 8 (7 solo DGCSPIRI)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Generación y Envío vía email de acuse de resguardo de los archivos registrados.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Evidencias con referencia de respaldo histórico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Tableros de seguimiento por distintos niveles de autoridad (todas las UA, por UA, programa) y periodo de la información consultada, donde se muestre el estado de: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Designaciones de responsables de proceso y de fase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Ciclos generados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Evidencias cargadas por ciclo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ES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C4FCB-AFB9-47A9-8280-98142D14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364" y="3204974"/>
            <a:ext cx="7908900" cy="4310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27090-C405-4823-B7D1-32AE7F320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308" y="2458036"/>
            <a:ext cx="6949011" cy="86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17828544" y="13555754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3000"/>
            </a:pPr>
            <a:fld id="{00000000-1234-1234-1234-123412341234}" type="slidenum">
              <a:rPr lang="es-MX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ctr">
                <a:buClr>
                  <a:schemeClr val="lt1"/>
                </a:buClr>
                <a:buSzPts val="3000"/>
              </a:pPr>
              <a:t>5</a:t>
            </a:fld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1.2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1992"/>
            <a:ext cx="12035925" cy="101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</a:pPr>
            <a:r>
              <a:rPr lang="es-ES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Administración de Datos (DGIAI)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Administración de programas de información: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Alta de programas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Edición para actualización de información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Cambios de estado de programas: Activar, inactivar, histórico, eliminar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Migrar ciclos entre programas</a:t>
            </a: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Servicios de Interoperabilidad (SSC)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Autenticación y autorización de aplicaciones para consulta de información de: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Programas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Dominios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Usuarios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Modelo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Ciclos</a:t>
            </a:r>
          </a:p>
          <a:p>
            <a:pPr marL="214195" lvl="1" defTabSz="1079973">
              <a:buClr>
                <a:srgbClr val="003056"/>
              </a:buClr>
              <a:buSzPts val="3600"/>
            </a:pPr>
            <a:endParaRPr lang="es-ES" sz="32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D976528-3954-4B12-941A-0B1C6B6F97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2" y="1870098"/>
            <a:ext cx="7621580" cy="620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53E02C-BA3B-4280-968E-068D2F42EA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5" y="1870098"/>
            <a:ext cx="10172997" cy="732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EB444-9851-4299-8F00-D964A2FC1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8195" y="6007670"/>
            <a:ext cx="10193329" cy="58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17828544" y="13555754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3000"/>
            </a:pPr>
            <a:fld id="{00000000-1234-1234-1234-123412341234}" type="slidenum">
              <a:rPr lang="es-MX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ctr">
                <a:buClr>
                  <a:schemeClr val="lt1"/>
                </a:buClr>
                <a:buSzPts val="3000"/>
              </a:pPr>
              <a:t>6</a:t>
            </a:fld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Información relevante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79999" y="2221992"/>
            <a:ext cx="19122526" cy="101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</a:pPr>
            <a:r>
              <a:rPr lang="es-ES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Almacenamiento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Espacio utilizado  114 GB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Espacio Reservado  1TB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Archivos registrados (programas activos)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 15,736 (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pdf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docx, xlsx, zip,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msg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dbf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csv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pptx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)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Referencias a respaldos  1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Archivos mayores a 1GB  16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Mayor archivo  12GB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36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Medio ambiente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Usuarios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154 registrados (126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accesado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) 80% jul-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sep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Wingdings" panose="05000000000000000000" pitchFamily="2" charset="2"/>
            </a:endParaRP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Evidencias registrados (programas activos)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 6,818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Ciclos activos  419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0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 idx="4294967295"/>
          </p:nvPr>
        </p:nvSpPr>
        <p:spPr>
          <a:xfrm>
            <a:off x="3380756" y="-11731"/>
            <a:ext cx="18411300" cy="2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s-MX" sz="10000" b="1" dirty="0"/>
              <a:t>Índice</a:t>
            </a:r>
            <a:endParaRPr sz="100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C39453-769D-4482-A095-FC4D3F705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82" y="1831738"/>
            <a:ext cx="14172848" cy="1693319"/>
          </a:xfrm>
          <a:prstGeom prst="rect">
            <a:avLst/>
          </a:prstGeom>
        </p:spPr>
      </p:pic>
      <p:pic>
        <p:nvPicPr>
          <p:cNvPr id="22" name="Imagen 4">
            <a:extLst>
              <a:ext uri="{FF2B5EF4-FFF2-40B4-BE49-F238E27FC236}">
                <a16:creationId xmlns:a16="http://schemas.microsoft.com/office/drawing/2014/main" id="{4E975105-A98F-4843-BFEF-C3F7C4692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9" r="7276"/>
          <a:stretch/>
        </p:blipFill>
        <p:spPr>
          <a:xfrm>
            <a:off x="14823444" y="5529011"/>
            <a:ext cx="8763496" cy="4962663"/>
          </a:xfrm>
          <a:prstGeom prst="rect">
            <a:avLst/>
          </a:prstGeom>
        </p:spPr>
      </p:pic>
      <p:sp>
        <p:nvSpPr>
          <p:cNvPr id="23" name="Google Shape;37;p8">
            <a:extLst>
              <a:ext uri="{FF2B5EF4-FFF2-40B4-BE49-F238E27FC236}">
                <a16:creationId xmlns:a16="http://schemas.microsoft.com/office/drawing/2014/main" id="{E40051A3-9BD6-4444-8D21-9A7926DDA30D}"/>
              </a:ext>
            </a:extLst>
          </p:cNvPr>
          <p:cNvSpPr/>
          <p:nvPr/>
        </p:nvSpPr>
        <p:spPr>
          <a:xfrm>
            <a:off x="11553" y="4424624"/>
            <a:ext cx="146304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2;p8">
            <a:extLst>
              <a:ext uri="{FF2B5EF4-FFF2-40B4-BE49-F238E27FC236}">
                <a16:creationId xmlns:a16="http://schemas.microsoft.com/office/drawing/2014/main" id="{24C899F0-5908-426C-8E3A-0DF3D53661F2}"/>
              </a:ext>
            </a:extLst>
          </p:cNvPr>
          <p:cNvSpPr txBox="1">
            <a:spLocks/>
          </p:cNvSpPr>
          <p:nvPr/>
        </p:nvSpPr>
        <p:spPr>
          <a:xfrm>
            <a:off x="5267253" y="4911640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1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25" name="Google Shape;43;p8">
            <a:extLst>
              <a:ext uri="{FF2B5EF4-FFF2-40B4-BE49-F238E27FC236}">
                <a16:creationId xmlns:a16="http://schemas.microsoft.com/office/drawing/2014/main" id="{88447B4D-9CE3-42B0-994A-282AD776DF90}"/>
              </a:ext>
            </a:extLst>
          </p:cNvPr>
          <p:cNvSpPr txBox="1">
            <a:spLocks/>
          </p:cNvSpPr>
          <p:nvPr/>
        </p:nvSpPr>
        <p:spPr>
          <a:xfrm>
            <a:off x="7316700" y="4454965"/>
            <a:ext cx="93747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1.2 Producción</a:t>
            </a:r>
            <a:endParaRPr lang="es-MX" sz="5000" b="1" dirty="0"/>
          </a:p>
        </p:txBody>
      </p:sp>
      <p:sp>
        <p:nvSpPr>
          <p:cNvPr id="27" name="Google Shape;36;p8">
            <a:extLst>
              <a:ext uri="{FF2B5EF4-FFF2-40B4-BE49-F238E27FC236}">
                <a16:creationId xmlns:a16="http://schemas.microsoft.com/office/drawing/2014/main" id="{CCA2B1BD-A6F4-49F5-86DC-D09AC4D2603B}"/>
              </a:ext>
            </a:extLst>
          </p:cNvPr>
          <p:cNvSpPr/>
          <p:nvPr/>
        </p:nvSpPr>
        <p:spPr>
          <a:xfrm>
            <a:off x="11553" y="6903029"/>
            <a:ext cx="12801600" cy="2468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4;p8">
            <a:extLst>
              <a:ext uri="{FF2B5EF4-FFF2-40B4-BE49-F238E27FC236}">
                <a16:creationId xmlns:a16="http://schemas.microsoft.com/office/drawing/2014/main" id="{39D29AE5-FC79-4908-A8F9-3F86EEA48415}"/>
              </a:ext>
            </a:extLst>
          </p:cNvPr>
          <p:cNvSpPr txBox="1">
            <a:spLocks/>
          </p:cNvSpPr>
          <p:nvPr/>
        </p:nvSpPr>
        <p:spPr>
          <a:xfrm>
            <a:off x="3332855" y="7371071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2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29" name="Google Shape;45;p8">
            <a:extLst>
              <a:ext uri="{FF2B5EF4-FFF2-40B4-BE49-F238E27FC236}">
                <a16:creationId xmlns:a16="http://schemas.microsoft.com/office/drawing/2014/main" id="{BE47A303-3476-48AE-9E09-15E05BBF91EE}"/>
              </a:ext>
            </a:extLst>
          </p:cNvPr>
          <p:cNvSpPr txBox="1">
            <a:spLocks/>
          </p:cNvSpPr>
          <p:nvPr/>
        </p:nvSpPr>
        <p:spPr>
          <a:xfrm>
            <a:off x="5239180" y="6940490"/>
            <a:ext cx="72825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1.8 Desarrollo</a:t>
            </a:r>
            <a:endParaRPr lang="es-MX" sz="5000" b="1" dirty="0"/>
          </a:p>
        </p:txBody>
      </p:sp>
      <p:sp>
        <p:nvSpPr>
          <p:cNvPr id="30" name="Google Shape;48;p8">
            <a:extLst>
              <a:ext uri="{FF2B5EF4-FFF2-40B4-BE49-F238E27FC236}">
                <a16:creationId xmlns:a16="http://schemas.microsoft.com/office/drawing/2014/main" id="{C445DFE3-EDC3-468C-AB5D-920606A397C3}"/>
              </a:ext>
            </a:extLst>
          </p:cNvPr>
          <p:cNvSpPr txBox="1"/>
          <p:nvPr/>
        </p:nvSpPr>
        <p:spPr>
          <a:xfrm>
            <a:off x="5239180" y="7929330"/>
            <a:ext cx="7670957" cy="98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Alcance</a:t>
            </a:r>
          </a:p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Siguientes Actividades</a:t>
            </a:r>
            <a:endParaRPr lang="es-MX" dirty="0"/>
          </a:p>
        </p:txBody>
      </p:sp>
      <p:sp>
        <p:nvSpPr>
          <p:cNvPr id="14" name="Google Shape;47;p8">
            <a:extLst>
              <a:ext uri="{FF2B5EF4-FFF2-40B4-BE49-F238E27FC236}">
                <a16:creationId xmlns:a16="http://schemas.microsoft.com/office/drawing/2014/main" id="{EBDDCAA1-BEF3-4C73-9A98-2597193547B3}"/>
              </a:ext>
            </a:extLst>
          </p:cNvPr>
          <p:cNvSpPr txBox="1"/>
          <p:nvPr/>
        </p:nvSpPr>
        <p:spPr>
          <a:xfrm>
            <a:off x="7217937" y="5557924"/>
            <a:ext cx="5692200" cy="77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Alcance a la fecha</a:t>
            </a:r>
          </a:p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Información relevante </a:t>
            </a:r>
          </a:p>
        </p:txBody>
      </p:sp>
      <p:sp>
        <p:nvSpPr>
          <p:cNvPr id="19" name="Google Shape;212;p15">
            <a:extLst>
              <a:ext uri="{FF2B5EF4-FFF2-40B4-BE49-F238E27FC236}">
                <a16:creationId xmlns:a16="http://schemas.microsoft.com/office/drawing/2014/main" id="{A51FCEF2-B752-4192-8213-75E7A19578C0}"/>
              </a:ext>
            </a:extLst>
          </p:cNvPr>
          <p:cNvSpPr/>
          <p:nvPr/>
        </p:nvSpPr>
        <p:spPr>
          <a:xfrm>
            <a:off x="-4883" y="4413925"/>
            <a:ext cx="14641953" cy="2403034"/>
          </a:xfrm>
          <a:prstGeom prst="rect">
            <a:avLst/>
          </a:prstGeom>
          <a:solidFill>
            <a:schemeClr val="lt1">
              <a:alpha val="8196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0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3" grpId="0" animBg="1"/>
      <p:bldP spid="24" grpId="0" build="p"/>
      <p:bldP spid="25" grpId="0" build="p"/>
      <p:bldP spid="27" grpId="0" animBg="1"/>
      <p:bldP spid="28" grpId="0" build="p"/>
      <p:bldP spid="29" grpId="0" build="p"/>
      <p:bldP spid="3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1.8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3192"/>
            <a:ext cx="14617200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Categorías de evidencias.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“Lineamientos de cambios a la información divulgada en las publicaciones estadísticas y geográficas del Instituto Nacional de Estadística y Geografía”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Preliminares, Revisados, Definitivos, Ajustados y Corregidos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Asociación Programa/Ciclo-Estatus de Programas considerados en los lineamientos de cambios a la información divulgada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Evidencias a partir de la fase 4 a 7.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Catálogo de categorías de evidencias. Asociar etiquetas de categorías a las evidencias cargadas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Registro del metadato de “Captura de Fechas de Liberación de Productos  por cada estatus de Información”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ES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3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1.8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3192"/>
            <a:ext cx="17693776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Habilitación de servicios para interoperabilidad INEGI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Componente suscripción y notificación de movimientos en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Ptracking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 para la actualización en los sistemas suscritos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Registro de evidencias (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push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Consulta de metadatos desde otros sistemas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 err="1">
                <a:solidFill>
                  <a:srgbClr val="003056"/>
                </a:solidFill>
                <a:latin typeface="Helvetica Neue"/>
                <a:sym typeface="Helvetica Neue"/>
              </a:rPr>
              <a:t>Versionamiento</a:t>
            </a: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 de evidencias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Checklist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 para determinar la causa (por evidencia)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Notificaciones (por evidencia)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Carga/sustitución (manteniendo la anterior):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Por evidencia (varios archivos)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Por archivo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2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551</Words>
  <Application>Microsoft Office PowerPoint</Application>
  <PresentationFormat>Custom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Wingdings</vt:lpstr>
      <vt:lpstr>Arial</vt:lpstr>
      <vt:lpstr>Helvetica Neue</vt:lpstr>
      <vt:lpstr>Título texto</vt:lpstr>
      <vt:lpstr>Ptracking Informe de avance</vt:lpstr>
      <vt:lpstr>Índice</vt:lpstr>
      <vt:lpstr>Índice</vt:lpstr>
      <vt:lpstr>PowerPoint Presentation</vt:lpstr>
      <vt:lpstr>PowerPoint Presentation</vt:lpstr>
      <vt:lpstr>PowerPoint Presentation</vt:lpstr>
      <vt:lpstr>Índice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y apoyo a usuarios</dc:title>
  <cp:lastModifiedBy>Mau Acosta</cp:lastModifiedBy>
  <cp:revision>148</cp:revision>
  <cp:lastPrinted>2020-03-13T15:53:41Z</cp:lastPrinted>
  <dcterms:modified xsi:type="dcterms:W3CDTF">2020-09-30T00:04:53Z</dcterms:modified>
</cp:coreProperties>
</file>